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4"/>
  </p:sldMasterIdLst>
  <p:notesMasterIdLst>
    <p:notesMasterId r:id="rId28"/>
  </p:notesMasterIdLst>
  <p:sldIdLst>
    <p:sldId id="256" r:id="rId5"/>
    <p:sldId id="322" r:id="rId6"/>
    <p:sldId id="369" r:id="rId7"/>
    <p:sldId id="476" r:id="rId8"/>
    <p:sldId id="461" r:id="rId9"/>
    <p:sldId id="370" r:id="rId10"/>
    <p:sldId id="398" r:id="rId11"/>
    <p:sldId id="462" r:id="rId12"/>
    <p:sldId id="463" r:id="rId13"/>
    <p:sldId id="464" r:id="rId14"/>
    <p:sldId id="465" r:id="rId15"/>
    <p:sldId id="451" r:id="rId16"/>
    <p:sldId id="452" r:id="rId17"/>
    <p:sldId id="279" r:id="rId18"/>
    <p:sldId id="474" r:id="rId19"/>
    <p:sldId id="466" r:id="rId20"/>
    <p:sldId id="470" r:id="rId21"/>
    <p:sldId id="471" r:id="rId22"/>
    <p:sldId id="475" r:id="rId23"/>
    <p:sldId id="472" r:id="rId24"/>
    <p:sldId id="364" r:id="rId25"/>
    <p:sldId id="477" r:id="rId26"/>
    <p:sldId id="46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2DD582-B4A5-43F1-97E9-0E73D7E4ED0D}" v="2" dt="2024-10-10T14:03:24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80" autoAdjust="0"/>
    <p:restoredTop sz="92512" autoAdjust="0"/>
  </p:normalViewPr>
  <p:slideViewPr>
    <p:cSldViewPr snapToGrid="0" snapToObjects="1">
      <p:cViewPr varScale="1">
        <p:scale>
          <a:sx n="136" d="100"/>
          <a:sy n="136" d="100"/>
        </p:scale>
        <p:origin x="224" y="2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2.pn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8A3E5-BE51-4053-B3A1-13E726C2607C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3F7EB-B1C7-4B42-B9B2-09CB6CDA9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3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62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64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369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850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491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Google Shape;310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E4C3CB88-308C-159F-818C-80A46A275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:notes">
            <a:extLst>
              <a:ext uri="{FF2B5EF4-FFF2-40B4-BE49-F238E27FC236}">
                <a16:creationId xmlns:a16="http://schemas.microsoft.com/office/drawing/2014/main" id="{85322BA5-998F-96DD-93D8-4CE63B16F7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Google Shape;310;p24:notes">
            <a:extLst>
              <a:ext uri="{FF2B5EF4-FFF2-40B4-BE49-F238E27FC236}">
                <a16:creationId xmlns:a16="http://schemas.microsoft.com/office/drawing/2014/main" id="{A6EE5B25-F993-2DEE-406F-F69BE84C2C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4:notes">
            <a:extLst>
              <a:ext uri="{FF2B5EF4-FFF2-40B4-BE49-F238E27FC236}">
                <a16:creationId xmlns:a16="http://schemas.microsoft.com/office/drawing/2014/main" id="{9ADF4AE9-B9FC-4749-B720-C7F9A99460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51733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E0FE4A07-8859-83AA-E8E6-2937F3C6F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:notes">
            <a:extLst>
              <a:ext uri="{FF2B5EF4-FFF2-40B4-BE49-F238E27FC236}">
                <a16:creationId xmlns:a16="http://schemas.microsoft.com/office/drawing/2014/main" id="{87AD726D-533B-13F4-132A-207165BADA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Google Shape;310;p24:notes">
            <a:extLst>
              <a:ext uri="{FF2B5EF4-FFF2-40B4-BE49-F238E27FC236}">
                <a16:creationId xmlns:a16="http://schemas.microsoft.com/office/drawing/2014/main" id="{955369D3-00E2-2CC3-2B56-1D6DA754A2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4:notes">
            <a:extLst>
              <a:ext uri="{FF2B5EF4-FFF2-40B4-BE49-F238E27FC236}">
                <a16:creationId xmlns:a16="http://schemas.microsoft.com/office/drawing/2014/main" id="{952C036E-0494-1966-3DB0-99CB8FDAD58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318539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ADFBFAB7-B82E-48FC-36E9-389D3D270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:notes">
            <a:extLst>
              <a:ext uri="{FF2B5EF4-FFF2-40B4-BE49-F238E27FC236}">
                <a16:creationId xmlns:a16="http://schemas.microsoft.com/office/drawing/2014/main" id="{DC8528E6-24ED-1203-E92B-EE8D0DEEC0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Google Shape;310;p24:notes">
            <a:extLst>
              <a:ext uri="{FF2B5EF4-FFF2-40B4-BE49-F238E27FC236}">
                <a16:creationId xmlns:a16="http://schemas.microsoft.com/office/drawing/2014/main" id="{E73D5281-8EDE-94BC-F0A6-AB9BA99E1F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4:notes">
            <a:extLst>
              <a:ext uri="{FF2B5EF4-FFF2-40B4-BE49-F238E27FC236}">
                <a16:creationId xmlns:a16="http://schemas.microsoft.com/office/drawing/2014/main" id="{0FBA728C-15AF-DB5E-FD90-2CF575DFEB7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86234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D43459A1-B77F-37E8-28D8-0CAD30E5C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:notes">
            <a:extLst>
              <a:ext uri="{FF2B5EF4-FFF2-40B4-BE49-F238E27FC236}">
                <a16:creationId xmlns:a16="http://schemas.microsoft.com/office/drawing/2014/main" id="{4A4B4C13-BFEE-5626-69D7-705506A1D8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Google Shape;310;p24:notes">
            <a:extLst>
              <a:ext uri="{FF2B5EF4-FFF2-40B4-BE49-F238E27FC236}">
                <a16:creationId xmlns:a16="http://schemas.microsoft.com/office/drawing/2014/main" id="{D76AF8B1-9EEB-4E0B-9F4F-FEE77DABCA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4:notes">
            <a:extLst>
              <a:ext uri="{FF2B5EF4-FFF2-40B4-BE49-F238E27FC236}">
                <a16:creationId xmlns:a16="http://schemas.microsoft.com/office/drawing/2014/main" id="{49DB3477-1E74-ED87-0582-6A016BFE50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80989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D3EF5150-7CAD-AF21-7CD9-B0C8A142D3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:notes">
            <a:extLst>
              <a:ext uri="{FF2B5EF4-FFF2-40B4-BE49-F238E27FC236}">
                <a16:creationId xmlns:a16="http://schemas.microsoft.com/office/drawing/2014/main" id="{810CCEE0-0B21-0B50-2200-B84D920B76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Google Shape;310;p24:notes">
            <a:extLst>
              <a:ext uri="{FF2B5EF4-FFF2-40B4-BE49-F238E27FC236}">
                <a16:creationId xmlns:a16="http://schemas.microsoft.com/office/drawing/2014/main" id="{089F0918-404C-246B-9D69-576D34CC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4:notes">
            <a:extLst>
              <a:ext uri="{FF2B5EF4-FFF2-40B4-BE49-F238E27FC236}">
                <a16:creationId xmlns:a16="http://schemas.microsoft.com/office/drawing/2014/main" id="{C40A929E-445C-C43C-2FC8-A694D63F629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670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188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3803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608051-0954-25CC-C950-27930B19F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E1D348-3FEC-C330-77FA-DAECD3CDEA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14C8B4-7AA8-7516-5F33-9FCD03CCEB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48EF1-F8DE-FDAC-B4F4-F14D83C23D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7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31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629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an exploit – the delivery mechanism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an implant – the warhead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bottom bullet –Attack, is the only time we are carrying out a covert action or act of war. </a:t>
            </a:r>
            <a:endParaRPr/>
          </a:p>
        </p:txBody>
      </p:sp>
      <p:sp>
        <p:nvSpPr>
          <p:cNvPr id="255" name="Google Shape;255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8932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491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cyber attacks hackers could deploy to degrade disable or destroy a satellite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083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cyber attacks hackers could deploy to degrade disable or destroy a satellite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31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3F7EB-B1C7-4B42-B9B2-09CB6CDA9D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195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sky with white stars&#10;&#10;Description automatically generated">
            <a:extLst>
              <a:ext uri="{FF2B5EF4-FFF2-40B4-BE49-F238E27FC236}">
                <a16:creationId xmlns:a16="http://schemas.microsoft.com/office/drawing/2014/main" id="{E961B474-7327-0EF6-05D8-2B44F1BC8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7" name="Picture 16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43DBE756-05BD-8443-494C-984861C6FB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271BB7D-BA2A-DEFB-F5C8-C0B7B5A2525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D509E-1AF8-D740-A561-D9E866D98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8333" y="1249355"/>
            <a:ext cx="5139267" cy="2306637"/>
          </a:xfrm>
        </p:spPr>
        <p:txBody>
          <a:bodyPr anchor="b"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50A6C2-C104-6544-8D04-7F169391D5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266" y="3839096"/>
            <a:ext cx="5129696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0" name="Picture 14">
            <a:extLst>
              <a:ext uri="{FF2B5EF4-FFF2-40B4-BE49-F238E27FC236}">
                <a16:creationId xmlns:a16="http://schemas.microsoft.com/office/drawing/2014/main" id="{DB4D5539-1324-C38A-CCE8-8B31A9B2B2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028031" y="185979"/>
            <a:ext cx="2829373" cy="126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21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4CF64-4656-884B-8452-4ED84699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3" y="333565"/>
            <a:ext cx="9147048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3F727A-AF4F-6D45-BB00-5837193DB6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D1F68-94DD-8243-86FA-7F510BE47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B0BF47-BE58-688A-C64B-344DA3DAD026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0" name="Picture 9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8C647FD7-54DC-6686-1C8F-5D63A7906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72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ck Cover /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33843B-5096-EB0A-B4C0-66BC7F80D5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4" name="Picture 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0D3D8F33-1C89-1098-F45A-B14622CCF09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5553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1D98-AA98-D848-8BFF-9C0692DF5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4" y="329799"/>
            <a:ext cx="9251643" cy="1009651"/>
          </a:xfrm>
        </p:spPr>
        <p:txBody>
          <a:bodyPr wrap="none" lIns="0" tIns="0" rIns="0" bIns="0" anchor="t">
            <a:noAutofit/>
          </a:bodyPr>
          <a:lstStyle>
            <a:lvl1pPr>
              <a:defRPr sz="3200" b="1" i="0">
                <a:latin typeface="Exo 2 SemiBold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2D80-C8BC-E745-9923-B04F53A5D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4" y="1608667"/>
            <a:ext cx="11174931" cy="4613339"/>
          </a:xfrm>
        </p:spPr>
        <p:txBody>
          <a:bodyPr wrap="none" lIns="0" tIns="0" rIns="0" bIns="0">
            <a:noAutofit/>
          </a:bodyPr>
          <a:lstStyle>
            <a:lvl1pPr>
              <a:defRPr sz="1800">
                <a:latin typeface="Montserrat" pitchFamily="2" charset="77"/>
              </a:defRPr>
            </a:lvl1pPr>
            <a:lvl2pPr>
              <a:defRPr sz="1800">
                <a:latin typeface="Montserrat" pitchFamily="2" charset="77"/>
              </a:defRPr>
            </a:lvl2pPr>
            <a:lvl3pPr>
              <a:defRPr sz="1800">
                <a:latin typeface="Montserrat" pitchFamily="2" charset="77"/>
              </a:defRPr>
            </a:lvl3pPr>
            <a:lvl4pPr>
              <a:defRPr sz="1800">
                <a:latin typeface="Montserrat" pitchFamily="2" charset="77"/>
              </a:defRPr>
            </a:lvl4pPr>
            <a:lvl5pPr>
              <a:defRPr sz="1800">
                <a:latin typeface="Montserrat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1D2DF-187E-6E40-AF04-C21A6171E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1600" y="6333067"/>
            <a:ext cx="2743200" cy="365125"/>
          </a:xfrm>
        </p:spPr>
        <p:txBody>
          <a:bodyPr wrap="none" lIns="0" tIns="0" rIns="0" bIns="0" anchor="t" anchorCtr="0"/>
          <a:lstStyle>
            <a:lvl1pPr>
              <a:defRPr sz="8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A96F29-6668-5665-8E7A-3A00FBDA736E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5" name="Picture 14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2C068E0F-D4A7-60BD-2CFA-9ED75C64D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7296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gradFill>
          <a:gsLst>
            <a:gs pos="10000">
              <a:schemeClr val="accent3"/>
            </a:gs>
            <a:gs pos="100000">
              <a:schemeClr val="accent1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B9B3FC84-400A-C329-0D90-EB1B9555BE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7AB92-7BD5-2045-BBCF-E01A12466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866" y="677333"/>
            <a:ext cx="10515600" cy="285273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838DC-C4C4-1F42-8199-CCA05EB59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383182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9DB52-A10E-51DC-B3E4-1D488A294EA8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solidFill>
                  <a:schemeClr val="bg1"/>
                </a:solidFill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23" name="Picture 22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C94984BE-BF1F-9509-D6D4-E0191B407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BD90324-4C92-2838-A1D2-69BF9FE2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1600" y="6333067"/>
            <a:ext cx="2743200" cy="365125"/>
          </a:xfrm>
        </p:spPr>
        <p:txBody>
          <a:bodyPr wrap="none" lIns="0" tIns="0" rIns="0" bIns="0" anchor="t" anchorCtr="0"/>
          <a:lstStyle>
            <a:lvl1pPr>
              <a:defRPr sz="80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072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515E2-4ECA-184E-9C94-4A0106845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2" y="333565"/>
            <a:ext cx="9243777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97822-4DA7-A944-80AB-D8A755159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767" y="161264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FF3666-DC57-A345-9A0F-B026EDB4F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5536" y="161264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99AFE-22A8-9740-9FCB-A4D05B783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2C2EE1-AA38-67F4-E03F-A71434CE984C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7" name="Picture 16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28E1E0A8-988B-94D0-280F-EF67BB2CD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84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5F24D-4D3B-EA4E-9A9C-A0C214B2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67" y="328550"/>
            <a:ext cx="9258300" cy="6323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A59ECC-AA34-C540-A79A-8FF0CB042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3767" y="1566577"/>
            <a:ext cx="5157787" cy="376237"/>
          </a:xfrm>
        </p:spPr>
        <p:txBody>
          <a:bodyPr anchor="t"/>
          <a:lstStyle>
            <a:lvl1pPr marL="0" indent="0">
              <a:buNone/>
              <a:defRPr sz="2200" b="1" i="0">
                <a:latin typeface="Exo 2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565F3A-94B5-674D-9EA0-F3D2AF3A61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3767" y="221246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4DBC18-A4B6-EF4C-8C42-C3DD479090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38915" y="1566577"/>
            <a:ext cx="5183188" cy="376237"/>
          </a:xfrm>
        </p:spPr>
        <p:txBody>
          <a:bodyPr anchor="t"/>
          <a:lstStyle>
            <a:lvl1pPr marL="0" indent="0">
              <a:buNone/>
              <a:defRPr sz="2200" b="1" i="0">
                <a:latin typeface="Exo 2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3364C-AE17-F441-B519-ED310712C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38915" y="221246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D2626-FC45-E046-A05E-1C2332C77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F58C79-F284-BBE6-49B1-B9310A6EEC94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5" name="Picture 14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F59B323F-38CD-7E8C-3F96-FDC4CD1F9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97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A5DE1-7C9A-6647-BD17-C40D29B51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67" y="333565"/>
            <a:ext cx="9147048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30FDC0-E382-A44B-8741-FE114F440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0FB649-2FAF-6976-9167-9A1C5D974504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0" name="Picture 9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0B3B71E3-8E48-D48D-06AE-5C2049E9B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734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C12392-F3BD-6E42-B8BB-997848604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D4151D-7A91-F0C2-1A91-F7A88658E52E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8" name="Picture 7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FB48BD20-D55F-ABBF-6456-6A22F59B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51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1A4A-548C-C64D-A4C9-28880E087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C3354-FCC4-CF4F-8214-DFEC3A191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D74DE7-BEBF-6940-892B-8D31C7988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740CA-045B-C042-AFC0-FF220B3EE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E8B9CE-EBEF-44FC-D153-AF47D27AA3BD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1" name="Picture 10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651CE0AC-719D-3B39-12C7-4E874ADF1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70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D7491-AE1E-5B4D-A8CB-A3A805F1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08A4B6-FD4B-8E4F-9072-6207883E4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740BE-2715-5A4E-A27B-ACB499156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7B712-635A-1C48-B3B1-225F46D0A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3936" y="6332135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460204-398A-8319-673B-BD6AFA949B1F}"/>
              </a:ext>
            </a:extLst>
          </p:cNvPr>
          <p:cNvSpPr txBox="1"/>
          <p:nvPr/>
        </p:nvSpPr>
        <p:spPr>
          <a:xfrm>
            <a:off x="495300" y="6333067"/>
            <a:ext cx="5600700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800">
                <a:latin typeface="Montserrat" pitchFamily="2" charset="77"/>
              </a:rPr>
              <a:t>© 2023 Final Frontier Security. All Rights Reserved.</a:t>
            </a:r>
          </a:p>
        </p:txBody>
      </p:sp>
      <p:pic>
        <p:nvPicPr>
          <p:cNvPr id="11" name="Picture 10" descr="A cartoon of a planet earth and stars&#10;&#10;Description automatically generated">
            <a:extLst>
              <a:ext uri="{FF2B5EF4-FFF2-40B4-BE49-F238E27FC236}">
                <a16:creationId xmlns:a16="http://schemas.microsoft.com/office/drawing/2014/main" id="{082215F0-4A53-53FB-9BD2-05EF670A7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254" y="245738"/>
            <a:ext cx="1466376" cy="65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676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A3D46-2134-8844-B1AF-905E4817F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23" y="333565"/>
            <a:ext cx="9147048" cy="100965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EB473-4900-7E49-BE7F-E480C94CC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9823" y="1606169"/>
            <a:ext cx="11199146" cy="435133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19306-4797-144B-B9C0-BB326B609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3936" y="6340602"/>
            <a:ext cx="2743200" cy="365125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r">
              <a:defRPr sz="8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0F9E0D-B9E5-914F-56CF-22A7515DD39A}"/>
              </a:ext>
            </a:extLst>
          </p:cNvPr>
          <p:cNvGrpSpPr/>
          <p:nvPr/>
        </p:nvGrpSpPr>
        <p:grpSpPr>
          <a:xfrm>
            <a:off x="-1" y="0"/>
            <a:ext cx="11040256" cy="6018553"/>
            <a:chOff x="-1" y="0"/>
            <a:chExt cx="11040256" cy="601855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9444605-2439-8802-7F06-B46EBED52D4C}"/>
                </a:ext>
              </a:extLst>
            </p:cNvPr>
            <p:cNvSpPr/>
            <p:nvPr userDrawn="1"/>
          </p:nvSpPr>
          <p:spPr>
            <a:xfrm>
              <a:off x="-1" y="0"/>
              <a:ext cx="74952" cy="6018553"/>
            </a:xfrm>
            <a:prstGeom prst="rect">
              <a:avLst/>
            </a:prstGeom>
            <a:gradFill flip="none" rotWithShape="1">
              <a:gsLst>
                <a:gs pos="10000">
                  <a:schemeClr val="accent1"/>
                </a:gs>
                <a:gs pos="100000">
                  <a:schemeClr val="accent1">
                    <a:alpha val="235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10CEC31-4EC3-108D-33B8-72E2C683FCB0}"/>
                </a:ext>
              </a:extLst>
            </p:cNvPr>
            <p:cNvSpPr/>
            <p:nvPr userDrawn="1"/>
          </p:nvSpPr>
          <p:spPr>
            <a:xfrm rot="16200000">
              <a:off x="5516379" y="-5448923"/>
              <a:ext cx="74952" cy="10972800"/>
            </a:xfrm>
            <a:prstGeom prst="rect">
              <a:avLst/>
            </a:prstGeom>
            <a:gradFill flip="none" rotWithShape="1">
              <a:gsLst>
                <a:gs pos="1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4779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Exo 2 SemiBol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392">
          <p15:clr>
            <a:srgbClr val="F26B43"/>
          </p15:clr>
        </p15:guide>
        <p15:guide id="4" pos="312">
          <p15:clr>
            <a:srgbClr val="F26B43"/>
          </p15:clr>
        </p15:guide>
        <p15:guide id="5" orient="horz" pos="3984">
          <p15:clr>
            <a:srgbClr val="F26B43"/>
          </p15:clr>
        </p15:guide>
        <p15:guide id="6" orient="horz" pos="3768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008">
          <p15:clr>
            <a:srgbClr val="F26B43"/>
          </p15:clr>
        </p15:guide>
        <p15:guide id="9" orient="horz" pos="720">
          <p15:clr>
            <a:srgbClr val="F26B43"/>
          </p15:clr>
        </p15:guide>
        <p15:guide id="10" pos="6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0B04B-7E36-1F4A-9549-7CA136BA9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356" y="835383"/>
            <a:ext cx="4654297" cy="3499549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B0F0"/>
                </a:solidFill>
              </a:rPr>
              <a:t>Lecture Five</a:t>
            </a: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40321-0BAB-A145-9D83-82FA21EC9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121" y="4444578"/>
            <a:ext cx="4598766" cy="1185333"/>
          </a:xfrm>
        </p:spPr>
        <p:txBody>
          <a:bodyPr>
            <a:normAutofit/>
          </a:bodyPr>
          <a:lstStyle/>
          <a:p>
            <a:r>
              <a:rPr lang="en-US" dirty="0"/>
              <a:t>Cyber War in Space &amp;</a:t>
            </a:r>
          </a:p>
          <a:p>
            <a:r>
              <a:rPr lang="en-US" dirty="0"/>
              <a:t>The Militarization of Space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321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Attribution Phases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5090765" cy="4476750"/>
          </a:xfrm>
        </p:spPr>
        <p:txBody>
          <a:bodyPr>
            <a:normAutofit/>
          </a:bodyPr>
          <a:lstStyle/>
          <a:p>
            <a:r>
              <a:rPr lang="en-US" dirty="0"/>
              <a:t>Discovery</a:t>
            </a:r>
          </a:p>
          <a:p>
            <a:r>
              <a:rPr lang="en-US" dirty="0"/>
              <a:t>Association</a:t>
            </a:r>
          </a:p>
          <a:p>
            <a:r>
              <a:rPr lang="en-US" dirty="0"/>
              <a:t>Actor Identification</a:t>
            </a:r>
          </a:p>
          <a:p>
            <a:r>
              <a:rPr lang="en-US" dirty="0"/>
              <a:t>Motive Identification</a:t>
            </a:r>
          </a:p>
          <a:p>
            <a:pPr lvl="1"/>
            <a:r>
              <a:rPr lang="en-US" dirty="0"/>
              <a:t>Act of War</a:t>
            </a:r>
          </a:p>
          <a:p>
            <a:pPr lvl="1"/>
            <a:r>
              <a:rPr lang="en-US" dirty="0"/>
              <a:t>Everything else</a:t>
            </a:r>
          </a:p>
          <a:p>
            <a:pPr lvl="1"/>
            <a:r>
              <a:rPr lang="en-US" dirty="0"/>
              <a:t>We care because this dictates tradecraft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857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624693" cy="4476750"/>
          </a:xfrm>
        </p:spPr>
        <p:txBody>
          <a:bodyPr>
            <a:normAutofit/>
          </a:bodyPr>
          <a:lstStyle/>
          <a:p>
            <a:r>
              <a:rPr lang="en-US" dirty="0"/>
              <a:t>Type Needed</a:t>
            </a:r>
          </a:p>
          <a:p>
            <a:pPr lvl="1"/>
            <a:r>
              <a:rPr lang="en-US" dirty="0"/>
              <a:t>None </a:t>
            </a:r>
          </a:p>
          <a:p>
            <a:pPr lvl="1"/>
            <a:r>
              <a:rPr lang="en-US" dirty="0"/>
              <a:t>Non-interactive</a:t>
            </a:r>
          </a:p>
          <a:p>
            <a:pPr lvl="1"/>
            <a:r>
              <a:rPr lang="en-US" dirty="0"/>
              <a:t>Interactive</a:t>
            </a:r>
          </a:p>
          <a:p>
            <a:r>
              <a:rPr lang="en-US" dirty="0"/>
              <a:t>Gaining Access</a:t>
            </a:r>
          </a:p>
          <a:p>
            <a:pPr lvl="1"/>
            <a:r>
              <a:rPr lang="en-US" dirty="0"/>
              <a:t>May require heavy redirection</a:t>
            </a:r>
          </a:p>
          <a:p>
            <a:pPr lvl="1"/>
            <a:r>
              <a:rPr lang="en-US" dirty="0"/>
              <a:t>Target and redirector exploitability can change hour by hour</a:t>
            </a:r>
          </a:p>
          <a:p>
            <a:pPr lvl="1"/>
            <a:r>
              <a:rPr lang="en-US" dirty="0"/>
              <a:t>Target availability and susceptibility can change hour by hour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532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624693" cy="4476750"/>
          </a:xfrm>
        </p:spPr>
        <p:txBody>
          <a:bodyPr>
            <a:normAutofit/>
          </a:bodyPr>
          <a:lstStyle/>
          <a:p>
            <a:r>
              <a:rPr lang="en-US" dirty="0"/>
              <a:t>Access issues may dictate non-interactive instead of interactive</a:t>
            </a:r>
          </a:p>
          <a:p>
            <a:r>
              <a:rPr lang="en-US" dirty="0"/>
              <a:t>Battle damage assessment (BDA) is essentially impossible</a:t>
            </a:r>
          </a:p>
          <a:p>
            <a:r>
              <a:rPr lang="en-US" dirty="0"/>
              <a:t>May have to openly take responsibility to facilitate show of force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098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Self-Attribution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624693" cy="4476750"/>
          </a:xfrm>
        </p:spPr>
        <p:txBody>
          <a:bodyPr>
            <a:normAutofit/>
          </a:bodyPr>
          <a:lstStyle/>
          <a:p>
            <a:r>
              <a:rPr lang="en-US" dirty="0"/>
              <a:t>Unintentional</a:t>
            </a:r>
          </a:p>
          <a:p>
            <a:r>
              <a:rPr lang="en-US" dirty="0"/>
              <a:t>Intentional (false flag)</a:t>
            </a:r>
          </a:p>
          <a:p>
            <a:r>
              <a:rPr lang="en-US" dirty="0"/>
              <a:t>Projection of force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530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Lustria"/>
              <a:buNone/>
            </a:pPr>
            <a:r>
              <a:rPr lang="en-US" b="1">
                <a:solidFill>
                  <a:srgbClr val="00B0F0"/>
                </a:solidFill>
              </a:rPr>
              <a:t>Resources</a:t>
            </a:r>
            <a:endParaRPr/>
          </a:p>
        </p:txBody>
      </p:sp>
      <p:sp>
        <p:nvSpPr>
          <p:cNvPr id="314" name="Google Shape;314;p24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ct val="70000"/>
            </a:pPr>
            <a:r>
              <a:rPr lang="en-US" dirty="0"/>
              <a:t>Resource Types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Backend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Obfuscation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Things that gain access (exploits)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Things that keep access (implants)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Things that are done via access (collection / attacks)</a:t>
            </a:r>
            <a:endParaRPr dirty="0"/>
          </a:p>
          <a:p>
            <a:pPr lvl="0" algn="l" rtl="0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Resource Considerations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Resilience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Control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Ownership</a:t>
            </a:r>
            <a:endParaRPr dirty="0"/>
          </a:p>
          <a:p>
            <a:pPr marL="720000" lvl="1" indent="-195990" algn="l" rtl="0">
              <a:spcBef>
                <a:spcPts val="933"/>
              </a:spcBef>
              <a:spcAft>
                <a:spcPts val="0"/>
              </a:spcAft>
              <a:buSzPct val="70000"/>
              <a:buNone/>
            </a:pP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>
          <a:extLst>
            <a:ext uri="{FF2B5EF4-FFF2-40B4-BE49-F238E27FC236}">
              <a16:creationId xmlns:a16="http://schemas.microsoft.com/office/drawing/2014/main" id="{67C8E8B4-D1B9-9116-1D41-003F5BA09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>
            <a:extLst>
              <a:ext uri="{FF2B5EF4-FFF2-40B4-BE49-F238E27FC236}">
                <a16:creationId xmlns:a16="http://schemas.microsoft.com/office/drawing/2014/main" id="{C48D9E67-ECBE-48D7-BD3B-807C1EE385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Lustria"/>
              <a:buNone/>
            </a:pPr>
            <a:r>
              <a:rPr lang="en-US" b="1" dirty="0">
                <a:solidFill>
                  <a:srgbClr val="00B0F0"/>
                </a:solidFill>
              </a:rPr>
              <a:t>Is Cyber War as Problematic as Biological War?</a:t>
            </a:r>
            <a:endParaRPr dirty="0"/>
          </a:p>
        </p:txBody>
      </p:sp>
      <p:sp>
        <p:nvSpPr>
          <p:cNvPr id="314" name="Google Shape;314;p24">
            <a:extLst>
              <a:ext uri="{FF2B5EF4-FFF2-40B4-BE49-F238E27FC236}">
                <a16:creationId xmlns:a16="http://schemas.microsoft.com/office/drawing/2014/main" id="{5AC133B3-83E4-3BC7-C0F8-110C7F4CFF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ct val="70000"/>
            </a:pPr>
            <a:r>
              <a:rPr lang="en-US" sz="2000" dirty="0"/>
              <a:t>Obviously not from an optically heinous perspective but…..</a:t>
            </a:r>
          </a:p>
          <a:p>
            <a:pPr>
              <a:spcBef>
                <a:spcPts val="0"/>
              </a:spcBef>
              <a:spcAft>
                <a:spcPts val="0"/>
              </a:spcAft>
              <a:buSzPct val="70000"/>
            </a:pPr>
            <a:r>
              <a:rPr lang="en-US" sz="2000" dirty="0"/>
              <a:t>Impact to civilians</a:t>
            </a:r>
          </a:p>
          <a:p>
            <a:pPr>
              <a:spcBef>
                <a:spcPts val="0"/>
              </a:spcBef>
              <a:spcAft>
                <a:spcPts val="0"/>
              </a:spcAft>
              <a:buSzPct val="70000"/>
            </a:pPr>
            <a:r>
              <a:rPr lang="en-US" sz="2000" dirty="0"/>
              <a:t>Difficult BDA</a:t>
            </a:r>
          </a:p>
          <a:p>
            <a:pPr>
              <a:spcBef>
                <a:spcPts val="0"/>
              </a:spcBef>
              <a:spcAft>
                <a:spcPts val="0"/>
              </a:spcAft>
              <a:buSzPct val="70000"/>
            </a:pPr>
            <a:r>
              <a:rPr lang="en-US" sz="2000" dirty="0"/>
              <a:t>May not affect target, </a:t>
            </a:r>
          </a:p>
          <a:p>
            <a:pPr>
              <a:spcBef>
                <a:spcPts val="0"/>
              </a:spcBef>
              <a:spcAft>
                <a:spcPts val="0"/>
              </a:spcAft>
              <a:buSzPct val="70000"/>
            </a:pPr>
            <a:r>
              <a:rPr lang="en-US" sz="2000" dirty="0"/>
              <a:t>May affect others</a:t>
            </a:r>
          </a:p>
          <a:p>
            <a:pPr>
              <a:spcBef>
                <a:spcPts val="0"/>
              </a:spcBef>
              <a:spcAft>
                <a:spcPts val="0"/>
              </a:spcAft>
              <a:buSzPct val="70000"/>
            </a:pPr>
            <a:r>
              <a:rPr lang="en-US" sz="2000" dirty="0"/>
              <a:t>Tactical issues (returning fire)</a:t>
            </a:r>
          </a:p>
          <a:p>
            <a:pPr>
              <a:spcBef>
                <a:spcPts val="0"/>
              </a:spcBef>
              <a:spcAft>
                <a:spcPts val="0"/>
              </a:spcAft>
              <a:buSzPct val="70000"/>
            </a:pPr>
            <a:r>
              <a:rPr lang="en-US" sz="2000" dirty="0"/>
              <a:t>Strategic issues (can’t plan around it)</a:t>
            </a:r>
            <a:endParaRPr sz="2000" dirty="0"/>
          </a:p>
          <a:p>
            <a:pPr marL="720000" lvl="1" indent="-195990" algn="l" rtl="0">
              <a:spcBef>
                <a:spcPts val="933"/>
              </a:spcBef>
              <a:spcAft>
                <a:spcPts val="0"/>
              </a:spcAft>
              <a:buSzPct val="700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7103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>
          <a:extLst>
            <a:ext uri="{FF2B5EF4-FFF2-40B4-BE49-F238E27FC236}">
              <a16:creationId xmlns:a16="http://schemas.microsoft.com/office/drawing/2014/main" id="{28EBBE50-312D-D94D-CFFC-2724236B2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>
            <a:extLst>
              <a:ext uri="{FF2B5EF4-FFF2-40B4-BE49-F238E27FC236}">
                <a16:creationId xmlns:a16="http://schemas.microsoft.com/office/drawing/2014/main" id="{3DE69A46-3E23-E323-C824-571360CF44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Lustria"/>
              <a:buNone/>
            </a:pPr>
            <a:r>
              <a:rPr lang="en-US" b="1" dirty="0">
                <a:solidFill>
                  <a:srgbClr val="00B0F0"/>
                </a:solidFill>
              </a:rPr>
              <a:t>Resource Considerations Cyber War in Space</a:t>
            </a:r>
            <a:endParaRPr dirty="0"/>
          </a:p>
        </p:txBody>
      </p:sp>
      <p:sp>
        <p:nvSpPr>
          <p:cNvPr id="314" name="Google Shape;314;p24">
            <a:extLst>
              <a:ext uri="{FF2B5EF4-FFF2-40B4-BE49-F238E27FC236}">
                <a16:creationId xmlns:a16="http://schemas.microsoft.com/office/drawing/2014/main" id="{925F807B-F8B4-AD20-E078-B01E264786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Resource Considerations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Resilience – less likely to get patched out?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Control – safer when throwing?</a:t>
            </a:r>
            <a:endParaRPr dirty="0"/>
          </a:p>
          <a:p>
            <a:pPr lvl="1" algn="l" rtl="0"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Ownership – hard to do forensics and pull back for RE?</a:t>
            </a:r>
          </a:p>
          <a:p>
            <a:pPr>
              <a:spcBef>
                <a:spcPts val="933"/>
              </a:spcBef>
              <a:spcAft>
                <a:spcPts val="0"/>
              </a:spcAft>
              <a:buSzPct val="70000"/>
            </a:pPr>
            <a:r>
              <a:rPr lang="en-US" dirty="0"/>
              <a:t>BDA is still a challenge</a:t>
            </a:r>
            <a:endParaRPr dirty="0"/>
          </a:p>
          <a:p>
            <a:pPr marL="720000" lvl="1" indent="-195990" algn="l" rtl="0">
              <a:spcBef>
                <a:spcPts val="933"/>
              </a:spcBef>
              <a:spcAft>
                <a:spcPts val="0"/>
              </a:spcAft>
              <a:buSzPct val="700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6238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>
          <a:extLst>
            <a:ext uri="{FF2B5EF4-FFF2-40B4-BE49-F238E27FC236}">
              <a16:creationId xmlns:a16="http://schemas.microsoft.com/office/drawing/2014/main" id="{6B764256-C660-664D-40CD-7B3BEB768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>
            <a:extLst>
              <a:ext uri="{FF2B5EF4-FFF2-40B4-BE49-F238E27FC236}">
                <a16:creationId xmlns:a16="http://schemas.microsoft.com/office/drawing/2014/main" id="{EEC558C3-834B-64CD-B19C-5E52C2496B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Lustria"/>
              <a:buNone/>
            </a:pPr>
            <a:r>
              <a:rPr lang="en-US" dirty="0">
                <a:solidFill>
                  <a:srgbClr val="00B0F0"/>
                </a:solidFill>
              </a:rPr>
              <a:t>Space Based Kinetics</a:t>
            </a:r>
            <a:endParaRPr dirty="0"/>
          </a:p>
        </p:txBody>
      </p:sp>
      <p:sp>
        <p:nvSpPr>
          <p:cNvPr id="314" name="Google Shape;314;p24">
            <a:extLst>
              <a:ext uri="{FF2B5EF4-FFF2-40B4-BE49-F238E27FC236}">
                <a16:creationId xmlns:a16="http://schemas.microsoft.com/office/drawing/2014/main" id="{D02E506A-6691-03A4-25D0-770C2075B6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lvl="0" algn="l" rtl="0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Space-based anti-satellite nuke? </a:t>
            </a:r>
          </a:p>
          <a:p>
            <a:pPr lvl="1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Russia, recently for anti-space (EMP)</a:t>
            </a:r>
          </a:p>
          <a:p>
            <a:pPr lvl="2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Limited by horizon at time of detonation</a:t>
            </a:r>
          </a:p>
          <a:p>
            <a:pPr lvl="1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Realistic threat or saber rattling?</a:t>
            </a:r>
          </a:p>
          <a:p>
            <a:pPr lvl="1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Probably makes more sense to just have terrestrial based?</a:t>
            </a:r>
          </a:p>
          <a:p>
            <a:pPr lvl="0" algn="l" rtl="0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Space-based Conventional warheads</a:t>
            </a:r>
          </a:p>
          <a:p>
            <a:pPr lvl="1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Star Wars</a:t>
            </a:r>
          </a:p>
          <a:p>
            <a:pPr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Orbital mechanics make space-based weaponization more showing of than realistic threat?</a:t>
            </a:r>
          </a:p>
          <a:p>
            <a:pPr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dirty="0"/>
              <a:t>Don’t forget Kessler; if you go down this road you are basically saying you are ok without access to space yourself</a:t>
            </a:r>
          </a:p>
        </p:txBody>
      </p:sp>
    </p:spTree>
    <p:extLst>
      <p:ext uri="{BB962C8B-B14F-4D97-AF65-F5344CB8AC3E}">
        <p14:creationId xmlns:p14="http://schemas.microsoft.com/office/powerpoint/2010/main" val="28178001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>
          <a:extLst>
            <a:ext uri="{FF2B5EF4-FFF2-40B4-BE49-F238E27FC236}">
              <a16:creationId xmlns:a16="http://schemas.microsoft.com/office/drawing/2014/main" id="{040B60B0-BCCA-63AC-B6C5-E52BE4845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>
            <a:extLst>
              <a:ext uri="{FF2B5EF4-FFF2-40B4-BE49-F238E27FC236}">
                <a16:creationId xmlns:a16="http://schemas.microsoft.com/office/drawing/2014/main" id="{D8EF1975-3694-D621-C608-892E26EFFC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Lustria"/>
              <a:buNone/>
            </a:pPr>
            <a:r>
              <a:rPr lang="en-US" dirty="0">
                <a:solidFill>
                  <a:srgbClr val="00B0F0"/>
                </a:solidFill>
              </a:rPr>
              <a:t>The Impacts of a Space Force</a:t>
            </a:r>
            <a:endParaRPr dirty="0"/>
          </a:p>
        </p:txBody>
      </p:sp>
      <p:sp>
        <p:nvSpPr>
          <p:cNvPr id="314" name="Google Shape;314;p24">
            <a:extLst>
              <a:ext uri="{FF2B5EF4-FFF2-40B4-BE49-F238E27FC236}">
                <a16:creationId xmlns:a16="http://schemas.microsoft.com/office/drawing/2014/main" id="{ECF7F4C2-1083-C3D1-7E15-06343C582F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3795" y="1866900"/>
            <a:ext cx="10353762" cy="392429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sz="2400" dirty="0"/>
              <a:t>Has creation of Space Force exacerbated? (kind of already existed under USAF)</a:t>
            </a:r>
          </a:p>
          <a:p>
            <a:pPr marL="0" lvl="0" indent="0" algn="l" rtl="0">
              <a:spcBef>
                <a:spcPts val="970"/>
              </a:spcBef>
              <a:spcAft>
                <a:spcPts val="0"/>
              </a:spcAft>
              <a:buSzPct val="70000"/>
              <a:buNone/>
            </a:pPr>
            <a:endParaRPr dirty="0"/>
          </a:p>
        </p:txBody>
      </p:sp>
      <p:pic>
        <p:nvPicPr>
          <p:cNvPr id="2050" name="Picture 2" descr="The design of culture: US Space Force emblems &gt; United ...">
            <a:extLst>
              <a:ext uri="{FF2B5EF4-FFF2-40B4-BE49-F238E27FC236}">
                <a16:creationId xmlns:a16="http://schemas.microsoft.com/office/drawing/2014/main" id="{00200F42-F9BF-C001-41CB-4F31A93BE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4379" y="2731437"/>
            <a:ext cx="4232593" cy="4126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4411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>
          <a:extLst>
            <a:ext uri="{FF2B5EF4-FFF2-40B4-BE49-F238E27FC236}">
              <a16:creationId xmlns:a16="http://schemas.microsoft.com/office/drawing/2014/main" id="{B4763BD7-ACED-4860-3B89-FFE128DCE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>
            <a:extLst>
              <a:ext uri="{FF2B5EF4-FFF2-40B4-BE49-F238E27FC236}">
                <a16:creationId xmlns:a16="http://schemas.microsoft.com/office/drawing/2014/main" id="{9D2D5A1A-3D0F-CF13-7226-BDD2B57F5C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Lustria"/>
              <a:buNone/>
            </a:pPr>
            <a:r>
              <a:rPr lang="en-US" dirty="0">
                <a:solidFill>
                  <a:srgbClr val="00B0F0"/>
                </a:solidFill>
              </a:rPr>
              <a:t>That logo seems familiar….</a:t>
            </a:r>
            <a:endParaRPr dirty="0"/>
          </a:p>
        </p:txBody>
      </p:sp>
      <p:sp>
        <p:nvSpPr>
          <p:cNvPr id="314" name="Google Shape;314;p24">
            <a:extLst>
              <a:ext uri="{FF2B5EF4-FFF2-40B4-BE49-F238E27FC236}">
                <a16:creationId xmlns:a16="http://schemas.microsoft.com/office/drawing/2014/main" id="{1A56D307-EFD3-EE31-110C-69993C9E81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3795" y="1866900"/>
            <a:ext cx="10353762" cy="392429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970"/>
              </a:spcBef>
              <a:spcAft>
                <a:spcPts val="0"/>
              </a:spcAft>
              <a:buSzPct val="70000"/>
            </a:pPr>
            <a:r>
              <a:rPr lang="en-US" sz="2400" dirty="0"/>
              <a:t>According to reliable internet sources, Star Trek based their 1966 logo on the 1961 Air Force Space Command logo.</a:t>
            </a:r>
          </a:p>
          <a:p>
            <a:pPr marL="0" lvl="0" indent="0" algn="l" rtl="0">
              <a:spcBef>
                <a:spcPts val="970"/>
              </a:spcBef>
              <a:spcAft>
                <a:spcPts val="0"/>
              </a:spcAft>
              <a:buSzPct val="70000"/>
              <a:buNone/>
            </a:pPr>
            <a:endParaRPr dirty="0"/>
          </a:p>
        </p:txBody>
      </p:sp>
      <p:pic>
        <p:nvPicPr>
          <p:cNvPr id="3074" name="Picture 2" descr="US handout US Space Force logo on left and the Star Trek emblem on right">
            <a:extLst>
              <a:ext uri="{FF2B5EF4-FFF2-40B4-BE49-F238E27FC236}">
                <a16:creationId xmlns:a16="http://schemas.microsoft.com/office/drawing/2014/main" id="{B00CCE37-FA3C-0BBF-262B-F0EF7115D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2676" y="2819400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026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The Cyber Warfare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Suitability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 descr="Rapier Anti Aircraft Missile Launcher ...">
            <a:extLst>
              <a:ext uri="{FF2B5EF4-FFF2-40B4-BE49-F238E27FC236}">
                <a16:creationId xmlns:a16="http://schemas.microsoft.com/office/drawing/2014/main" id="{FABBE08C-A1ED-39C8-0306-EF359EE46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24" y="1902341"/>
            <a:ext cx="5222851" cy="361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Untitled (Atomic Bomb Test Crater ...">
            <a:extLst>
              <a:ext uri="{FF2B5EF4-FFF2-40B4-BE49-F238E27FC236}">
                <a16:creationId xmlns:a16="http://schemas.microsoft.com/office/drawing/2014/main" id="{E81301CA-8694-2B51-3E3E-5D4E22923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0676" y="1969453"/>
            <a:ext cx="5344552" cy="4187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4582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C401D-E124-BC7F-E3F6-53C1AA284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02EF9-9CF5-C7BE-0510-D834F2E8D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Compare and Contrast Space and Cyber Domains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0B645-9EB3-AD14-5539-13386DD17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r>
              <a:rPr lang="en-US" dirty="0"/>
              <a:t>Great for information gathering</a:t>
            </a:r>
          </a:p>
          <a:p>
            <a:pPr lvl="1"/>
            <a:r>
              <a:rPr lang="en-US" dirty="0"/>
              <a:t>Spy satellites</a:t>
            </a:r>
          </a:p>
          <a:p>
            <a:pPr lvl="1"/>
            <a:r>
              <a:rPr lang="en-US" dirty="0"/>
              <a:t>Commercial satellites</a:t>
            </a:r>
          </a:p>
          <a:p>
            <a:pPr lvl="1"/>
            <a:r>
              <a:rPr lang="en-US" dirty="0"/>
              <a:t>Malware collection platforms</a:t>
            </a:r>
          </a:p>
          <a:p>
            <a:pPr lvl="1"/>
            <a:r>
              <a:rPr lang="en-US" dirty="0"/>
              <a:t>Ad information buying and selling</a:t>
            </a:r>
          </a:p>
          <a:p>
            <a:pPr lvl="1"/>
            <a:endParaRPr lang="en-US" dirty="0"/>
          </a:p>
          <a:p>
            <a:r>
              <a:rPr lang="en-US" dirty="0"/>
              <a:t>Not great for strategically sensical or tactically impactful warfare</a:t>
            </a:r>
          </a:p>
          <a:p>
            <a:r>
              <a:rPr lang="en-US" dirty="0"/>
              <a:t>No real expectation </a:t>
            </a:r>
            <a:r>
              <a:rPr lang="en-US"/>
              <a:t>of protection</a:t>
            </a:r>
            <a:endParaRPr lang="en-US" dirty="0"/>
          </a:p>
          <a:p>
            <a:r>
              <a:rPr lang="en-US" dirty="0"/>
              <a:t>Attribution has major differences, thanks to physics coming into play</a:t>
            </a:r>
          </a:p>
          <a:p>
            <a:endParaRPr lang="en-US" dirty="0"/>
          </a:p>
          <a:p>
            <a:r>
              <a:rPr lang="en-US" dirty="0"/>
              <a:t>Cue the EW segway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982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Electronic Warfare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25" y="1608667"/>
            <a:ext cx="5518550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Jamming</a:t>
            </a:r>
          </a:p>
          <a:p>
            <a:r>
              <a:rPr lang="en-US" dirty="0"/>
              <a:t>Spoofing</a:t>
            </a:r>
          </a:p>
          <a:p>
            <a:r>
              <a:rPr lang="en-US" dirty="0"/>
              <a:t>Importance of separating from cyber threats</a:t>
            </a:r>
          </a:p>
          <a:p>
            <a:r>
              <a:rPr lang="en-US" dirty="0"/>
              <a:t>Is this cyber? Is this a cybersecurity problem?</a:t>
            </a:r>
          </a:p>
          <a:p>
            <a:r>
              <a:rPr lang="en-US" dirty="0"/>
              <a:t>Why is it problematic to too closely associate the two</a:t>
            </a:r>
          </a:p>
          <a:p>
            <a:pPr lvl="1"/>
            <a:r>
              <a:rPr lang="en-US" dirty="0"/>
              <a:t>From a defensive perspective</a:t>
            </a:r>
          </a:p>
          <a:p>
            <a:pPr lvl="1"/>
            <a:r>
              <a:rPr lang="en-US" dirty="0"/>
              <a:t>From an offensive perspective</a:t>
            </a:r>
          </a:p>
          <a:p>
            <a:endParaRPr lang="en-US" dirty="0"/>
          </a:p>
        </p:txBody>
      </p:sp>
      <p:pic>
        <p:nvPicPr>
          <p:cNvPr id="7170" name="Picture 2" descr="alien standing on a soap box yelling about electronic warfare">
            <a:extLst>
              <a:ext uri="{FF2B5EF4-FFF2-40B4-BE49-F238E27FC236}">
                <a16:creationId xmlns:a16="http://schemas.microsoft.com/office/drawing/2014/main" id="{DCC6EC74-AAA3-B476-7B86-1D7621505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312" y="1009651"/>
            <a:ext cx="5518550" cy="551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660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3ABF0-2410-1192-FBBE-D661230DB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7ED68-88FE-7D53-F816-4DE5E229D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Cyber Against Drones vs Satellites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B00DB-6D98-839A-4274-3A0A21E7F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8206" y="1339450"/>
            <a:ext cx="5518550" cy="4613339"/>
          </a:xfrm>
        </p:spPr>
        <p:txBody>
          <a:bodyPr wrap="square">
            <a:normAutofit/>
          </a:bodyPr>
          <a:lstStyle/>
          <a:p>
            <a:r>
              <a:rPr lang="en-US" dirty="0"/>
              <a:t>ROI</a:t>
            </a:r>
          </a:p>
          <a:p>
            <a:r>
              <a:rPr lang="en-US" dirty="0"/>
              <a:t>Resource resilience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Killing one of a million drones or 1 of 10 satellites </a:t>
            </a:r>
          </a:p>
          <a:p>
            <a:endParaRPr lang="en-US" dirty="0"/>
          </a:p>
        </p:txBody>
      </p:sp>
      <p:pic>
        <p:nvPicPr>
          <p:cNvPr id="1026" name="Picture 2" descr="a drone fighting a satellite">
            <a:extLst>
              <a:ext uri="{FF2B5EF4-FFF2-40B4-BE49-F238E27FC236}">
                <a16:creationId xmlns:a16="http://schemas.microsoft.com/office/drawing/2014/main" id="{28803094-D42C-07EB-352B-D478EBB51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24" y="1115806"/>
            <a:ext cx="5109486" cy="5109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7402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F2443-5C32-FF96-2619-BB2EF39C4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03E5B-5643-3C90-9A28-2AE4F88FD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Territorial Space?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58F0F-3293-04B5-9472-133683B91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910" y="2636922"/>
            <a:ext cx="2481890" cy="2378138"/>
          </a:xfrm>
        </p:spPr>
        <p:txBody>
          <a:bodyPr wrap="square"/>
          <a:lstStyle/>
          <a:p>
            <a:r>
              <a:rPr lang="en-US" sz="2400" dirty="0"/>
              <a:t>When we face extraterrestrial threat?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pic>
        <p:nvPicPr>
          <p:cNvPr id="1028" name="Picture 4" descr="Battle of Sector 001 - Federation Space - Official Wiki">
            <a:extLst>
              <a:ext uri="{FF2B5EF4-FFF2-40B4-BE49-F238E27FC236}">
                <a16:creationId xmlns:a16="http://schemas.microsoft.com/office/drawing/2014/main" id="{EE55088B-9C8E-811B-6BEB-63E29D487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314" y="1156570"/>
            <a:ext cx="8924096" cy="4905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227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Kinetic Anti-Satellite Weapons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2733645" cy="3714749"/>
          </a:xfrm>
        </p:spPr>
        <p:txBody>
          <a:bodyPr wrap="square"/>
          <a:lstStyle/>
          <a:p>
            <a:r>
              <a:rPr lang="en-US" dirty="0"/>
              <a:t>Mission Shakti, Indian anti-satellite test</a:t>
            </a:r>
          </a:p>
          <a:p>
            <a:r>
              <a:rPr lang="en-US" dirty="0"/>
              <a:t>1600 lb. satellite turned into 6500+ pieces of shrapnel going 22,000 MPH+</a:t>
            </a:r>
          </a:p>
          <a:p>
            <a:r>
              <a:rPr lang="en-US" dirty="0"/>
              <a:t>Debris field 175 miles above earth 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DAC64-EDA0-EB40-BBD6-767C66AE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 dirty="0"/>
          </a:p>
        </p:txBody>
      </p:sp>
      <p:pic>
        <p:nvPicPr>
          <p:cNvPr id="2050" name="Picture 2" descr="india anti satellite missile asat test mission shakti space debris junk cloud field orbit simulation march 2019 analytical graphics inc 2">
            <a:extLst>
              <a:ext uri="{FF2B5EF4-FFF2-40B4-BE49-F238E27FC236}">
                <a16:creationId xmlns:a16="http://schemas.microsoft.com/office/drawing/2014/main" id="{6C3955D6-1425-187C-3D0C-9FC784F5F4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680" y="1569085"/>
            <a:ext cx="8280400" cy="414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54EEAE9-B838-3D92-6755-46327753F917}"/>
              </a:ext>
            </a:extLst>
          </p:cNvPr>
          <p:cNvSpPr txBox="1">
            <a:spLocks/>
          </p:cNvSpPr>
          <p:nvPr/>
        </p:nvSpPr>
        <p:spPr>
          <a:xfrm>
            <a:off x="3789681" y="5791199"/>
            <a:ext cx="8168640" cy="97186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C9FDFE-4556-50F4-F93B-EE12334AD49A}"/>
              </a:ext>
            </a:extLst>
          </p:cNvPr>
          <p:cNvSpPr txBox="1"/>
          <p:nvPr/>
        </p:nvSpPr>
        <p:spPr>
          <a:xfrm>
            <a:off x="3789680" y="5786735"/>
            <a:ext cx="831088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b="1" dirty="0">
                <a:latin typeface="Montserrat" panose="00000500000000000000" pitchFamily="2" charset="0"/>
              </a:rPr>
              <a:t>A simulation of space debris created by India's "Mission Shakti" anti-satellite missile test on March 27, 2019. Analytical Graphics Inc.</a:t>
            </a:r>
          </a:p>
        </p:txBody>
      </p:sp>
    </p:spTree>
    <p:extLst>
      <p:ext uri="{BB962C8B-B14F-4D97-AF65-F5344CB8AC3E}">
        <p14:creationId xmlns:p14="http://schemas.microsoft.com/office/powerpoint/2010/main" val="3743334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Kessler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4217005" cy="3714749"/>
          </a:xfrm>
        </p:spPr>
        <p:txBody>
          <a:bodyPr wrap="square"/>
          <a:lstStyle/>
          <a:p>
            <a:r>
              <a:rPr lang="en-US" dirty="0"/>
              <a:t>One event could cascade into more, polluting entire orbital areas</a:t>
            </a:r>
          </a:p>
          <a:p>
            <a:r>
              <a:rPr lang="en-US" dirty="0"/>
              <a:t>SpaceX alone at 5,000+ already</a:t>
            </a:r>
          </a:p>
          <a:p>
            <a:r>
              <a:rPr lang="en-US" dirty="0"/>
              <a:t>Launches accelerating</a:t>
            </a:r>
          </a:p>
          <a:p>
            <a:r>
              <a:rPr lang="en-US" dirty="0"/>
              <a:t>More space objects = worse curve for Kessler Effect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DAC64-EDA0-EB40-BBD6-767C66AE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AEAAEDD-22CE-BD09-D024-AB729836A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259" y="1684337"/>
            <a:ext cx="6501139" cy="499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243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Lustria"/>
              <a:buNone/>
            </a:pPr>
            <a:r>
              <a:rPr lang="en-US" b="1" dirty="0">
                <a:solidFill>
                  <a:srgbClr val="00B0F0"/>
                </a:solidFill>
              </a:rPr>
              <a:t>Understanding Cyber Warfare</a:t>
            </a:r>
            <a:endParaRPr dirty="0"/>
          </a:p>
        </p:txBody>
      </p:sp>
      <p:sp>
        <p:nvSpPr>
          <p:cNvPr id="258" name="Google Shape;258;p16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06000" algn="l" rtl="0">
              <a:spcBef>
                <a:spcPts val="0"/>
              </a:spcBef>
              <a:spcAft>
                <a:spcPts val="0"/>
              </a:spcAft>
              <a:buSzPts val="1400"/>
              <a:buChar char="◈"/>
            </a:pPr>
            <a:endParaRPr dirty="0"/>
          </a:p>
        </p:txBody>
      </p:sp>
      <p:pic>
        <p:nvPicPr>
          <p:cNvPr id="1026" name="Picture 2" descr="hacker mission">
            <a:extLst>
              <a:ext uri="{FF2B5EF4-FFF2-40B4-BE49-F238E27FC236}">
                <a16:creationId xmlns:a16="http://schemas.microsoft.com/office/drawing/2014/main" id="{45D6C21A-2921-B5B6-D76E-0B5D10E4B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828" y="1635070"/>
            <a:ext cx="5075695" cy="5075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629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Cyber War Operational Phases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4217005" cy="3714749"/>
          </a:xfrm>
        </p:spPr>
        <p:txBody>
          <a:bodyPr/>
          <a:lstStyle/>
          <a:p>
            <a:r>
              <a:rPr lang="en-US" dirty="0"/>
              <a:t>Targeting</a:t>
            </a:r>
          </a:p>
          <a:p>
            <a:r>
              <a:rPr lang="en-US" dirty="0"/>
              <a:t>Access</a:t>
            </a:r>
          </a:p>
          <a:p>
            <a:r>
              <a:rPr lang="en-US" dirty="0"/>
              <a:t>Action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DAC64-EDA0-EB40-BBD6-767C66AE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753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Targeting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Reason for targeting</a:t>
            </a:r>
          </a:p>
          <a:p>
            <a:pPr lvl="1"/>
            <a:r>
              <a:rPr lang="en-US" dirty="0"/>
              <a:t>Tactical response</a:t>
            </a:r>
          </a:p>
          <a:p>
            <a:pPr lvl="1"/>
            <a:r>
              <a:rPr lang="en-US" dirty="0"/>
              <a:t>Strategic response</a:t>
            </a:r>
          </a:p>
          <a:p>
            <a:r>
              <a:rPr lang="en-US" dirty="0"/>
              <a:t>Is there a known cyber target that supports that reason</a:t>
            </a:r>
          </a:p>
          <a:p>
            <a:r>
              <a:rPr lang="en-US" dirty="0"/>
              <a:t>Appropriate Targeting</a:t>
            </a:r>
          </a:p>
          <a:p>
            <a:pPr lvl="1"/>
            <a:r>
              <a:rPr lang="en-US" dirty="0"/>
              <a:t>Cyber is the best (or only) option</a:t>
            </a:r>
          </a:p>
          <a:p>
            <a:pPr lvl="1"/>
            <a:r>
              <a:rPr lang="en-US" dirty="0"/>
              <a:t>The desired cyber effect exists</a:t>
            </a:r>
          </a:p>
          <a:p>
            <a:pPr lvl="1"/>
            <a:r>
              <a:rPr lang="en-US" dirty="0"/>
              <a:t>The desired effect can be developed in a timeline that supports the tactical or strategic goal</a:t>
            </a:r>
          </a:p>
          <a:p>
            <a:pPr lvl="1"/>
            <a:r>
              <a:rPr lang="en-US" dirty="0"/>
              <a:t>There is a realistic potential for access of the enemy target and delivery of the cyber-attack-effect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542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Target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based on opportunity</a:t>
            </a:r>
          </a:p>
          <a:p>
            <a:pPr lvl="1"/>
            <a:r>
              <a:rPr lang="en-US" dirty="0"/>
              <a:t>Known ability to access (vulnerability, supply chain interdiction, insider threat, etc.)</a:t>
            </a:r>
          </a:p>
          <a:p>
            <a:r>
              <a:rPr lang="en-US" dirty="0"/>
              <a:t>Targeted based on who owns SV</a:t>
            </a:r>
          </a:p>
          <a:p>
            <a:pPr lvl="1"/>
            <a:r>
              <a:rPr lang="en-US" dirty="0"/>
              <a:t>Operated by a government or company the attacker wants to impact</a:t>
            </a:r>
          </a:p>
          <a:p>
            <a:r>
              <a:rPr lang="en-US" dirty="0"/>
              <a:t>Targeted specifically</a:t>
            </a:r>
          </a:p>
          <a:p>
            <a:pPr lvl="1"/>
            <a:r>
              <a:rPr lang="en-US" dirty="0"/>
              <a:t>Space System targeted because of exactly what it is</a:t>
            </a:r>
          </a:p>
          <a:p>
            <a:r>
              <a:rPr lang="en-US" dirty="0"/>
              <a:t>Targeted based on what SV does</a:t>
            </a:r>
          </a:p>
          <a:p>
            <a:pPr lvl="1"/>
            <a:r>
              <a:rPr lang="en-US" dirty="0"/>
              <a:t>Going after any space system with a certain mission or missions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170" name="Picture 2" descr="a target in outer space">
            <a:extLst>
              <a:ext uri="{FF2B5EF4-FFF2-40B4-BE49-F238E27FC236}">
                <a16:creationId xmlns:a16="http://schemas.microsoft.com/office/drawing/2014/main" id="{6DAC1E60-5D4B-D25D-B492-2AC8427AF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4395" y="3124200"/>
            <a:ext cx="312420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707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D91-0736-1F4F-A117-C12ED19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Cyber 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EE28-54D7-D34D-9925-5FE0ED2C6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5090765" cy="4476750"/>
          </a:xfrm>
        </p:spPr>
        <p:txBody>
          <a:bodyPr>
            <a:normAutofit/>
          </a:bodyPr>
          <a:lstStyle/>
          <a:p>
            <a:r>
              <a:rPr lang="en-US" dirty="0"/>
              <a:t>Exploit</a:t>
            </a:r>
          </a:p>
          <a:p>
            <a:pPr lvl="1"/>
            <a:r>
              <a:rPr lang="en-US" dirty="0"/>
              <a:t>Gain access to a target</a:t>
            </a:r>
          </a:p>
          <a:p>
            <a:pPr lvl="1"/>
            <a:r>
              <a:rPr lang="en-US" dirty="0"/>
              <a:t>Gain context on a target</a:t>
            </a:r>
          </a:p>
          <a:p>
            <a:r>
              <a:rPr lang="en-US" dirty="0"/>
              <a:t>Implant</a:t>
            </a:r>
          </a:p>
          <a:p>
            <a:pPr lvl="1"/>
            <a:r>
              <a:rPr lang="en-US" dirty="0"/>
              <a:t>Maintain / expand access</a:t>
            </a:r>
          </a:p>
          <a:p>
            <a:pPr lvl="1"/>
            <a:r>
              <a:rPr lang="en-US" dirty="0"/>
              <a:t>Install Operational Capability</a:t>
            </a:r>
          </a:p>
          <a:p>
            <a:r>
              <a:rPr lang="en-US" dirty="0"/>
              <a:t>Operate </a:t>
            </a:r>
          </a:p>
          <a:p>
            <a:pPr lvl="1"/>
            <a:r>
              <a:rPr lang="en-US" dirty="0"/>
              <a:t>Collect</a:t>
            </a:r>
          </a:p>
          <a:p>
            <a:pPr lvl="1"/>
            <a:r>
              <a:rPr lang="en-US" dirty="0"/>
              <a:t>Attack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695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FFFFF"/>
      </a:lt1>
      <a:dk2>
        <a:srgbClr val="25235D"/>
      </a:dk2>
      <a:lt2>
        <a:srgbClr val="E1FAFF"/>
      </a:lt2>
      <a:accent1>
        <a:srgbClr val="9BEBFF"/>
      </a:accent1>
      <a:accent2>
        <a:srgbClr val="95DB63"/>
      </a:accent2>
      <a:accent3>
        <a:srgbClr val="4B8CD2"/>
      </a:accent3>
      <a:accent4>
        <a:srgbClr val="3B3772"/>
      </a:accent4>
      <a:accent5>
        <a:srgbClr val="25235D"/>
      </a:accent5>
      <a:accent6>
        <a:srgbClr val="FECB07"/>
      </a:accent6>
      <a:hlink>
        <a:srgbClr val="4B8CD2"/>
      </a:hlink>
      <a:folHlink>
        <a:srgbClr val="9969D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lFrontierSec_template" id="{A5C2A5C5-8635-C745-A531-637D3C4D3D7D}" vid="{EBFA59B2-B31A-3949-B5A1-7EBCB2A67D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6CCE17DEF4944CB97427DA1E57ADD9" ma:contentTypeVersion="3" ma:contentTypeDescription="Create a new document." ma:contentTypeScope="" ma:versionID="e9947752967767a93bdd3927901137e5">
  <xsd:schema xmlns:xsd="http://www.w3.org/2001/XMLSchema" xmlns:xs="http://www.w3.org/2001/XMLSchema" xmlns:p="http://schemas.microsoft.com/office/2006/metadata/properties" xmlns:ns3="a719d01a-3856-4026-a021-0d70486df50e" targetNamespace="http://schemas.microsoft.com/office/2006/metadata/properties" ma:root="true" ma:fieldsID="cbdba2842dcad93883014470eea845db" ns3:_="">
    <xsd:import namespace="a719d01a-3856-4026-a021-0d70486df50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19d01a-3856-4026-a021-0d70486df5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044DD92-C07D-42C1-9D76-C451C9491D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19d01a-3856-4026-a021-0d70486df5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7A12BF-DCFE-440F-9FF6-F4C2C08F58E6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a719d01a-3856-4026-a021-0d70486df50e"/>
  </ds:schemaRefs>
</ds:datastoreItem>
</file>

<file path=customXml/itemProps3.xml><?xml version="1.0" encoding="utf-8"?>
<ds:datastoreItem xmlns:ds="http://schemas.openxmlformats.org/officeDocument/2006/customXml" ds:itemID="{C63E0BF0-2261-460C-B6F1-2FE3B1CADD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FinalFrontierSec_template</Template>
  <TotalTime>17080</TotalTime>
  <Words>806</Words>
  <Application>Microsoft Macintosh PowerPoint</Application>
  <PresentationFormat>Widescreen</PresentationFormat>
  <Paragraphs>171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Exo 2 SemiBold</vt:lpstr>
      <vt:lpstr>Lustria</vt:lpstr>
      <vt:lpstr>Montserrat</vt:lpstr>
      <vt:lpstr>Office Theme</vt:lpstr>
      <vt:lpstr>Lecture Five</vt:lpstr>
      <vt:lpstr>The Cyber Warfare Problem</vt:lpstr>
      <vt:lpstr>Kinetic Anti-Satellite Weapons</vt:lpstr>
      <vt:lpstr>Kessler Effect</vt:lpstr>
      <vt:lpstr>Understanding Cyber Warfare</vt:lpstr>
      <vt:lpstr>Cyber War Operational Phases</vt:lpstr>
      <vt:lpstr>Targeting</vt:lpstr>
      <vt:lpstr>Target Selection</vt:lpstr>
      <vt:lpstr>Cyber Actions</vt:lpstr>
      <vt:lpstr>Attribution Phases</vt:lpstr>
      <vt:lpstr>Access</vt:lpstr>
      <vt:lpstr>Action</vt:lpstr>
      <vt:lpstr>Self-Attribution Considerations</vt:lpstr>
      <vt:lpstr>Resources</vt:lpstr>
      <vt:lpstr>Is Cyber War as Problematic as Biological War?</vt:lpstr>
      <vt:lpstr>Resource Considerations Cyber War in Space</vt:lpstr>
      <vt:lpstr>Space Based Kinetics</vt:lpstr>
      <vt:lpstr>The Impacts of a Space Force</vt:lpstr>
      <vt:lpstr>That logo seems familiar….</vt:lpstr>
      <vt:lpstr>Compare and Contrast Space and Cyber Domains</vt:lpstr>
      <vt:lpstr>Electronic Warfare</vt:lpstr>
      <vt:lpstr>Cyber Against Drones vs Satellites</vt:lpstr>
      <vt:lpstr>Territorial Space?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Cybersecurity &amp; Space</dc:title>
  <dc:creator>jake oakley</dc:creator>
  <cp:lastModifiedBy>jake oakley</cp:lastModifiedBy>
  <cp:revision>319</cp:revision>
  <dcterms:created xsi:type="dcterms:W3CDTF">2019-09-18T19:41:55Z</dcterms:created>
  <dcterms:modified xsi:type="dcterms:W3CDTF">2024-11-29T16:13:01Z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0x0101008B6CCE17DEF4944CB97427DA1E57ADD9</vt:lpwstr>
  </property>
</Properties>
</file>